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279" r:id="rId2"/>
    <p:sldId id="535" r:id="rId3"/>
    <p:sldId id="536" r:id="rId4"/>
    <p:sldId id="511" r:id="rId5"/>
    <p:sldId id="523" r:id="rId6"/>
    <p:sldId id="515" r:id="rId7"/>
    <p:sldId id="528" r:id="rId8"/>
    <p:sldId id="555" r:id="rId9"/>
    <p:sldId id="512" r:id="rId10"/>
    <p:sldId id="557" r:id="rId11"/>
    <p:sldId id="548" r:id="rId12"/>
    <p:sldId id="531" r:id="rId13"/>
    <p:sldId id="553" r:id="rId14"/>
    <p:sldId id="556" r:id="rId15"/>
    <p:sldId id="554" r:id="rId16"/>
  </p:sldIdLst>
  <p:sldSz cx="9144000" cy="6858000" type="screen4x3"/>
  <p:notesSz cx="6888163" cy="100203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D99437"/>
    <a:srgbClr val="C4C400"/>
    <a:srgbClr val="D78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8" autoAdjust="0"/>
    <p:restoredTop sz="94677" autoAdjust="0"/>
  </p:normalViewPr>
  <p:slideViewPr>
    <p:cSldViewPr>
      <p:cViewPr varScale="1">
        <p:scale>
          <a:sx n="88" d="100"/>
          <a:sy n="88" d="100"/>
        </p:scale>
        <p:origin x="-1488" y="-104"/>
      </p:cViewPr>
      <p:guideLst>
        <p:guide orient="horz" pos="1888"/>
        <p:guide pos="2880"/>
      </p:guideLst>
    </p:cSldViewPr>
  </p:slideViewPr>
  <p:outlineViewPr>
    <p:cViewPr>
      <p:scale>
        <a:sx n="33" d="100"/>
        <a:sy n="33" d="100"/>
      </p:scale>
      <p:origin x="0" y="1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53A56244-4B3B-4DCA-8200-5E13F7428A5E}" type="datetimeFigureOut">
              <a:rPr lang="th-TH" smtClean="0"/>
              <a:pPr/>
              <a:t>3/14/16 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C1BDEF5F-9569-417E-89B8-4E3573C1AE0A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59107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48046506-275E-488E-8F34-ECCF8AFAD235}" type="datetimeFigureOut">
              <a:rPr lang="th-TH" smtClean="0"/>
              <a:pPr/>
              <a:t>3/14/16 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vert="horz" lIns="96616" tIns="48308" rIns="96616" bIns="4830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2B43A537-5531-4214-A268-B283D36917C2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9058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ยึดบันทึกย่อ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B04F5-8F99-4437-A9C1-751DF92E4B9E}" type="slidenum">
              <a:rPr lang="th-TH" smtClean="0">
                <a:solidFill>
                  <a:prstClr val="black"/>
                </a:solidFill>
              </a:rPr>
              <a:pPr/>
              <a:t>1</a:t>
            </a:fld>
            <a:endParaRPr lang="th-TH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ยึดบันทึกย่อ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B04F5-8F99-4437-A9C1-751DF92E4B9E}" type="slidenum">
              <a:rPr lang="th-TH" smtClean="0">
                <a:solidFill>
                  <a:prstClr val="black"/>
                </a:solidFill>
              </a:rPr>
              <a:pPr/>
              <a:t>10</a:t>
            </a:fld>
            <a:endParaRPr lang="th-TH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ยึดบันทึกย่อ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B04F5-8F99-4437-A9C1-751DF92E4B9E}" type="slidenum">
              <a:rPr lang="th-TH" smtClean="0">
                <a:solidFill>
                  <a:prstClr val="black"/>
                </a:solidFill>
              </a:rPr>
              <a:pPr/>
              <a:t>15</a:t>
            </a:fld>
            <a:endParaRPr lang="th-TH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0BFF-0EF4-4E44-9983-36620A07F8AB}" type="datetimeFigureOut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3/14/16 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01FD-175F-41BA-A68C-269E60F43729}" type="slidenum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0BFF-0EF4-4E44-9983-36620A07F8AB}" type="datetimeFigureOut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3/14/16 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01FD-175F-41BA-A68C-269E60F43729}" type="slidenum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0BFF-0EF4-4E44-9983-36620A07F8AB}" type="datetimeFigureOut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3/14/16 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01FD-175F-41BA-A68C-269E60F43729}" type="slidenum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0BFF-0EF4-4E44-9983-36620A07F8AB}" type="datetimeFigureOut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3/14/16 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01FD-175F-41BA-A68C-269E60F43729}" type="slidenum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0BFF-0EF4-4E44-9983-36620A07F8AB}" type="datetimeFigureOut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3/14/16 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D44201FD-175F-41BA-A68C-269E60F43729}" type="slidenum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0BFF-0EF4-4E44-9983-36620A07F8AB}" type="datetimeFigureOut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3/14/16 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01FD-175F-41BA-A68C-269E60F43729}" type="slidenum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0BFF-0EF4-4E44-9983-36620A07F8AB}" type="datetimeFigureOut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3/14/16 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01FD-175F-41BA-A68C-269E60F43729}" type="slidenum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0BFF-0EF4-4E44-9983-36620A07F8AB}" type="datetimeFigureOut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3/14/16 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01FD-175F-41BA-A68C-269E60F43729}" type="slidenum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0BFF-0EF4-4E44-9983-36620A07F8AB}" type="datetimeFigureOut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3/14/16 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01FD-175F-41BA-A68C-269E60F43729}" type="slidenum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0BFF-0EF4-4E44-9983-36620A07F8AB}" type="datetimeFigureOut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3/14/16 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01FD-175F-41BA-A68C-269E60F43729}" type="slidenum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>
                <a:latin typeface="TH SarabunPSK" pitchFamily="34" charset="-34"/>
              </a:defRPr>
            </a:lvl1pPr>
          </a:lstStyle>
          <a:p>
            <a:pPr marL="0" algn="l" rtl="0" eaLnBrk="1" latinLnBrk="0" hangingPunct="1"/>
            <a:r>
              <a:rPr kumimoji="0" lang="en-US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0BFF-0EF4-4E44-9983-36620A07F8AB}" type="datetimeFigureOut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3/14/16 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01FD-175F-41BA-A68C-269E60F43729}" type="slidenum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  <a:latin typeface="TH SarabunPSK" pitchFamily="34" charset="-34"/>
                <a:cs typeface="TH SarabunPSK" pitchFamily="34" charset="-34"/>
              </a:defRPr>
            </a:lvl1pPr>
          </a:lstStyle>
          <a:p>
            <a:fld id="{FAF70BFF-0EF4-4E44-9983-36620A07F8AB}" type="datetimeFigureOut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3/14/16 </a:t>
            </a:fld>
            <a:endParaRPr lang="th-TH" dirty="0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  <a:latin typeface="TH SarabunPSK" pitchFamily="34" charset="-34"/>
                <a:cs typeface="TH SarabunPSK" pitchFamily="34" charset="-34"/>
              </a:defRPr>
            </a:lvl1pPr>
          </a:lstStyle>
          <a:p>
            <a:endParaRPr lang="th-TH" dirty="0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  <a:latin typeface="TH SarabunPSK" pitchFamily="34" charset="-34"/>
                <a:cs typeface="TH SarabunPSK" pitchFamily="34" charset="-34"/>
              </a:defRPr>
            </a:lvl1pPr>
          </a:lstStyle>
          <a:p>
            <a:fld id="{D44201FD-175F-41BA-A68C-269E60F43729}" type="slidenum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th-TH" dirty="0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TH SarabunPSK" pitchFamily="34" charset="-34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TH SarabunPSK" pitchFamily="34" charset="-34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TH SarabunPSK" pitchFamily="34" charset="-34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TH SarabunPSK" pitchFamily="34" charset="-34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TH SarabunPSK" pitchFamily="34" charset="-34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ne 9"/>
          <p:cNvSpPr>
            <a:spLocks noChangeShapeType="1"/>
          </p:cNvSpPr>
          <p:nvPr/>
        </p:nvSpPr>
        <p:spPr bwMode="auto">
          <a:xfrm>
            <a:off x="1043608" y="3356992"/>
            <a:ext cx="7057405" cy="34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>
            <a:outerShdw dist="77251" dir="4832261" algn="ctr" rotWithShape="0">
              <a:schemeClr val="tx1">
                <a:alpha val="50000"/>
              </a:schemeClr>
            </a:outerShdw>
          </a:effectLst>
        </p:spPr>
        <p:txBody>
          <a:bodyPr/>
          <a:lstStyle/>
          <a:p>
            <a:endParaRPr lang="th-TH" dirty="0">
              <a:solidFill>
                <a:prstClr val="white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0" y="1305342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th-TH" sz="6600" b="1" dirty="0" smtClean="0">
                <a:ln w="11430"/>
                <a:solidFill>
                  <a:srgbClr val="D99437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คณะทำงานแก้ไขปัญหาการนำเข้าน้ำมันปาล์มและผลิตภัณฑ์น้ำมันปาล์ม</a:t>
            </a:r>
            <a:endParaRPr lang="th-TH" sz="6600" b="1" dirty="0">
              <a:ln w="11430"/>
              <a:solidFill>
                <a:srgbClr val="D99437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0" y="3356992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th-TH" sz="5400" b="1" spc="300" dirty="0" smtClean="0">
                <a:solidFill>
                  <a:srgbClr val="D994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(คนป.)</a:t>
            </a:r>
            <a:endParaRPr lang="th-TH" sz="5400" b="1" spc="300" dirty="0">
              <a:solidFill>
                <a:srgbClr val="D994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9" name="ตัวยึดหมายเลขภาพนิ่ง 7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</p:spPr>
        <p:txBody>
          <a:bodyPr/>
          <a:lstStyle/>
          <a:p>
            <a:fld id="{FA05B038-1926-4567-9687-920D3B71EEF7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1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ตัวยึดหมายเลขภาพนิ่ง 7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</p:spPr>
        <p:txBody>
          <a:bodyPr/>
          <a:lstStyle/>
          <a:p>
            <a:fld id="{FA05B038-1926-4567-9687-920D3B71EEF7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10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928440"/>
              </p:ext>
            </p:extLst>
          </p:nvPr>
        </p:nvGraphicFramePr>
        <p:xfrm>
          <a:off x="3572" y="404664"/>
          <a:ext cx="9140428" cy="6035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012"/>
                <a:gridCol w="1440160"/>
                <a:gridCol w="4972000"/>
                <a:gridCol w="1904256"/>
              </a:tblGrid>
              <a:tr h="607231">
                <a:tc rowSpan="2">
                  <a:txBody>
                    <a:bodyPr/>
                    <a:lstStyle/>
                    <a:p>
                      <a:pPr algn="ctr"/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ลำดับ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b="1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ผลการจับกุมน้ำมันปาล์มเถื่อน</a:t>
                      </a:r>
                      <a:endParaRPr lang="en-US" sz="2800" dirty="0" smtClean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49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วัน</a:t>
                      </a:r>
                      <a:r>
                        <a:rPr lang="en-US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/</a:t>
                      </a:r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เดือน</a:t>
                      </a:r>
                      <a:r>
                        <a:rPr lang="en-US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/</a:t>
                      </a:r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ปี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สถานที่</a:t>
                      </a:r>
                      <a:endParaRPr lang="en-US" sz="2800" dirty="0" smtClean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ของกลาง (ตัน)</a:t>
                      </a:r>
                      <a:endParaRPr lang="en-US" sz="2800" dirty="0" smtClean="0"/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4587">
                <a:tc>
                  <a:txBody>
                    <a:bodyPr/>
                    <a:lstStyle/>
                    <a:p>
                      <a:pPr algn="ctr"/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๑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h-TH" sz="2800" b="1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๗  ม.ค. ๕๙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ต.บ้านวังประจัน อ.ควนโดน จว.ส.ต.</a:t>
                      </a:r>
                      <a:endParaRPr lang="en-US" sz="28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b="1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๒๕.๙๖</a:t>
                      </a:r>
                      <a:endParaRPr lang="en-US" sz="28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4587">
                <a:tc>
                  <a:txBody>
                    <a:bodyPr/>
                    <a:lstStyle/>
                    <a:p>
                      <a:pPr algn="ctr"/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๒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b="1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๒๕</a:t>
                      </a:r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 ม.ค. ๕๙</a:t>
                      </a:r>
                      <a:endParaRPr lang="en-US" sz="28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b="1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ต. ท่าช้าง   อ.บางกล่ำ จว.ส.ข.</a:t>
                      </a:r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endParaRPr lang="en-US" sz="28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b="1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๓๐.๐๙</a:t>
                      </a:r>
                      <a:endParaRPr lang="en-US" sz="28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4587">
                <a:tc>
                  <a:txBody>
                    <a:bodyPr/>
                    <a:lstStyle/>
                    <a:p>
                      <a:pPr algn="ctr"/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๓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b="1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๓๑</a:t>
                      </a:r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 ม.ค. ๕๙</a:t>
                      </a:r>
                      <a:endParaRPr lang="en-US" sz="28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b="1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ต.คลองแหง</a:t>
                      </a:r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 อ.หาดใหญ่ จว.ส.ข.</a:t>
                      </a:r>
                      <a:endParaRPr lang="en-US" sz="28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b="1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๓.๔</a:t>
                      </a:r>
                      <a:endParaRPr lang="en-US" sz="28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4587">
                <a:tc>
                  <a:txBody>
                    <a:bodyPr/>
                    <a:lstStyle/>
                    <a:p>
                      <a:pPr algn="ctr"/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๔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b="1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๒๐</a:t>
                      </a:r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 ก.พ. ๕๙</a:t>
                      </a:r>
                      <a:endParaRPr lang="en-US" sz="28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ต.วังประจัน อ.ควนโดน จว.ส.ต.</a:t>
                      </a:r>
                      <a:endParaRPr lang="en-US" sz="28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b="1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๒๔.๗๒</a:t>
                      </a:r>
                      <a:endParaRPr lang="en-US" sz="28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4587">
                <a:tc>
                  <a:txBody>
                    <a:bodyPr/>
                    <a:lstStyle/>
                    <a:p>
                      <a:pPr algn="ctr"/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๕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b="1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๒๒</a:t>
                      </a:r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 ก.พ. ๕๙</a:t>
                      </a:r>
                      <a:endParaRPr lang="en-US" sz="28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ต.วังประจัน อ.ควนโดน จว.ส.ต.</a:t>
                      </a:r>
                      <a:endParaRPr lang="en-US" sz="28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b="1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๑๔.๐๖</a:t>
                      </a:r>
                      <a:endParaRPr lang="en-US" sz="28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8634">
                <a:tc>
                  <a:txBody>
                    <a:bodyPr/>
                    <a:lstStyle/>
                    <a:p>
                      <a:pPr algn="ctr"/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๖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b="1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๒๗</a:t>
                      </a:r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 ก.พ. ๕๙</a:t>
                      </a:r>
                      <a:endParaRPr lang="en-US" sz="28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ต.วังประจัน อ.ควนโดน จว.ส.ต.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b="1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๔.๑๖</a:t>
                      </a:r>
                      <a:endParaRPr lang="en-US" sz="28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8634">
                <a:tc>
                  <a:txBody>
                    <a:bodyPr/>
                    <a:lstStyle/>
                    <a:p>
                      <a:pPr algn="ctr"/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๗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๕ มี.ค. ๕๙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ต.ปาดังเบซาร์ อ.สะเดา จว.ส.ข.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๑.๒๓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8634">
                <a:tc>
                  <a:txBody>
                    <a:bodyPr/>
                    <a:lstStyle/>
                    <a:p>
                      <a:pPr algn="ctr"/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๘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๑๔ มี.ค. ๕๙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ต.บ้านวังประจัน อ.ควนโดน จว.ส.ต.</a:t>
                      </a:r>
                      <a:endParaRPr lang="en-US" sz="28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๑.๘๗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8634">
                <a:tc gridSpan="3">
                  <a:txBody>
                    <a:bodyPr/>
                    <a:lstStyle/>
                    <a:p>
                      <a:pPr algn="ctr"/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รวม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b="1" baseline="0" dirty="0" smtClean="0">
                          <a:solidFill>
                            <a:srgbClr val="FFFF00"/>
                          </a:solidFill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itchFamily="34" charset="-34"/>
                          <a:cs typeface="TH SarabunPSK" pitchFamily="34" charset="-34"/>
                        </a:rPr>
                        <a:t>๑๐๕.๔๙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13769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8254988" y="17581"/>
            <a:ext cx="853516" cy="785265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1847"/>
              </a:gs>
              <a:gs pos="100000">
                <a:srgbClr val="FF3399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1124744"/>
            <a:ext cx="92525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dirty="0" smtClean="0">
                <a:solidFill>
                  <a:srgbClr val="FFFF00"/>
                </a:solidFill>
                <a:latin typeface="TH SarabunPSK"/>
                <a:cs typeface="TH SarabunPSK"/>
              </a:rPr>
              <a:t>เจ้า</a:t>
            </a:r>
            <a:r>
              <a:rPr lang="th-TH" sz="3600" dirty="0">
                <a:solidFill>
                  <a:srgbClr val="FFFF00"/>
                </a:solidFill>
                <a:latin typeface="TH SarabunPSK"/>
                <a:cs typeface="TH SarabunPSK"/>
              </a:rPr>
              <a:t>หน้าที่ได้ดำเนินการตรวจยึดของกลางทั้งหมด เพื่อดำเนิน</a:t>
            </a:r>
            <a:r>
              <a:rPr lang="th-TH" sz="3600" dirty="0" smtClean="0">
                <a:solidFill>
                  <a:srgbClr val="FFFF00"/>
                </a:solidFill>
                <a:latin typeface="TH SarabunPSK"/>
                <a:cs typeface="TH SarabunPSK"/>
              </a:rPr>
              <a:t>การ</a:t>
            </a:r>
          </a:p>
          <a:p>
            <a:pPr algn="ctr"/>
            <a:r>
              <a:rPr lang="th-TH" sz="3600" dirty="0" smtClean="0">
                <a:solidFill>
                  <a:srgbClr val="FFFF00"/>
                </a:solidFill>
                <a:latin typeface="TH SarabunPSK"/>
                <a:cs typeface="TH SarabunPSK"/>
              </a:rPr>
              <a:t>ตาม</a:t>
            </a:r>
            <a:r>
              <a:rPr lang="th-TH" sz="3600" dirty="0">
                <a:solidFill>
                  <a:srgbClr val="FFFF00"/>
                </a:solidFill>
                <a:latin typeface="TH SarabunPSK"/>
                <a:cs typeface="TH SarabunPSK"/>
              </a:rPr>
              <a:t>ขั้นตอนทางกฎหมายต่อไป ปัจจุบันของ</a:t>
            </a:r>
            <a:r>
              <a:rPr lang="th-TH" sz="3600" dirty="0" smtClean="0">
                <a:solidFill>
                  <a:srgbClr val="FFFF00"/>
                </a:solidFill>
                <a:latin typeface="TH SarabunPSK"/>
                <a:cs typeface="TH SarabunPSK"/>
              </a:rPr>
              <a:t>กลางจำนวน ๖๘ </a:t>
            </a:r>
            <a:r>
              <a:rPr lang="th-TH" sz="3600" dirty="0" smtClean="0">
                <a:solidFill>
                  <a:srgbClr val="FFFF00"/>
                </a:solidFill>
                <a:latin typeface="TH SarabunPSK"/>
                <a:cs typeface="TH SarabunPSK"/>
              </a:rPr>
              <a:t>ตัน</a:t>
            </a:r>
          </a:p>
          <a:p>
            <a:pPr algn="ctr"/>
            <a:r>
              <a:rPr lang="th-TH" sz="3600" dirty="0" smtClean="0">
                <a:solidFill>
                  <a:srgbClr val="FFFF00"/>
                </a:solidFill>
                <a:latin typeface="TH SarabunPSK"/>
                <a:cs typeface="TH SarabunPSK"/>
              </a:rPr>
              <a:t>อยู่</a:t>
            </a:r>
            <a:r>
              <a:rPr lang="th-TH" sz="3600" dirty="0">
                <a:solidFill>
                  <a:srgbClr val="FFFF00"/>
                </a:solidFill>
                <a:latin typeface="TH SarabunPSK"/>
                <a:cs typeface="TH SarabunPSK"/>
              </a:rPr>
              <a:t>ที่ ร.๕ พัน.๒ </a:t>
            </a:r>
            <a:r>
              <a:rPr lang="th-TH" sz="3600" dirty="0" smtClean="0">
                <a:solidFill>
                  <a:srgbClr val="FFFF00"/>
                </a:solidFill>
                <a:latin typeface="TH SarabunPSK"/>
                <a:cs typeface="TH SarabunPSK"/>
              </a:rPr>
              <a:t>ค่าย</a:t>
            </a:r>
            <a:r>
              <a:rPr lang="th-TH" sz="3600" dirty="0">
                <a:solidFill>
                  <a:srgbClr val="FFFF00"/>
                </a:solidFill>
                <a:latin typeface="TH SarabunPSK"/>
                <a:cs typeface="TH SarabunPSK"/>
              </a:rPr>
              <a:t>สัมนตรัฐบุรินทร์ อำเภอเมือง </a:t>
            </a:r>
            <a:r>
              <a:rPr lang="th-TH" sz="3600" dirty="0" smtClean="0">
                <a:solidFill>
                  <a:srgbClr val="FFFF00"/>
                </a:solidFill>
                <a:latin typeface="TH SarabunPSK"/>
                <a:cs typeface="TH SarabunPSK"/>
              </a:rPr>
              <a:t>จังหวัด</a:t>
            </a:r>
            <a:r>
              <a:rPr lang="th-TH" sz="3600" dirty="0" smtClean="0">
                <a:solidFill>
                  <a:srgbClr val="FFFF00"/>
                </a:solidFill>
                <a:latin typeface="TH SarabunPSK"/>
                <a:cs typeface="TH SarabunPSK"/>
              </a:rPr>
              <a:t>สตูล</a:t>
            </a:r>
          </a:p>
          <a:p>
            <a:pPr algn="ctr"/>
            <a:r>
              <a:rPr lang="th-TH" sz="3600" dirty="0" smtClean="0">
                <a:solidFill>
                  <a:srgbClr val="FFFF00"/>
                </a:solidFill>
                <a:latin typeface="TH SarabunPSK"/>
                <a:cs typeface="TH SarabunPSK"/>
              </a:rPr>
              <a:t>ส่วนที่เหลือ จำนวน ๓๗.๔๙ ตัน อยู่ในความครอบครองของศุลกากรภาค ๔</a:t>
            </a:r>
          </a:p>
          <a:p>
            <a:pPr algn="ctr"/>
            <a:endParaRPr lang="th-TH" sz="3600" dirty="0">
              <a:solidFill>
                <a:srgbClr val="FFFF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/>
              <a:cs typeface="TH SarabunPSK"/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ผล</a:t>
            </a:r>
            <a:r>
              <a:rPr lang="th-TH" sz="48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การจับกุมน้ำมันปาล์มเถื่อน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2" name="Picture 1" descr="IMG_456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14" y="3933056"/>
            <a:ext cx="4385680" cy="2783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S__1192771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933056"/>
            <a:ext cx="4392488" cy="27809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2851095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จัดการฝึกอบรมให้แก่เจ้าหน้าที่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504" y="1052736"/>
            <a:ext cx="90364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2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เมื่อ ๒๖ ก.พ.๕๙ เวลา </a:t>
            </a:r>
            <a:r>
              <a:rPr lang="th-TH" sz="3200" b="1" dirty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๐๙๐๐</a:t>
            </a:r>
            <a:r>
              <a:rPr lang="en-US" sz="32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32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ได้จัดการอบรมเชิงปฏิบัติการให้ความรู้แก่</a:t>
            </a:r>
          </a:p>
          <a:p>
            <a:pPr algn="ctr"/>
            <a:r>
              <a:rPr lang="th-TH" sz="32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เจ้าหน้าที่ในการป้องกันและปราบปรามการนำเข้าน้ำมันปาล์มผิดกฎหมาย </a:t>
            </a:r>
          </a:p>
          <a:p>
            <a:pPr algn="ctr"/>
            <a:r>
              <a:rPr lang="th-TH" sz="32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ณ กองบัญชาการกองทัพภาคที่ ๔ อำเภอเมือง จังหวัดนครศรีธรรมราช </a:t>
            </a:r>
          </a:p>
          <a:p>
            <a:pPr algn="ctr"/>
            <a:r>
              <a:rPr lang="th-TH" sz="32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มียอดผู้เข้าร่วมการอบรม จำนวน ๑๐๐ นาย ดังนี้</a:t>
            </a:r>
          </a:p>
          <a:p>
            <a:pPr algn="ctr"/>
            <a:endParaRPr lang="th-TH" sz="3200" b="1" dirty="0" smtClean="0">
              <a:solidFill>
                <a:srgbClr val="FFFF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  <a:p>
            <a:r>
              <a:rPr lang="th-TH" sz="32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   - กองกำลังรักษาความสงบเรียบร้อย กองทัพภาคที่ ๔  จำนวน ๕๐ นาย</a:t>
            </a:r>
          </a:p>
          <a:p>
            <a:r>
              <a:rPr lang="th-TH" sz="32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   - เจ้าหน้าที่ตำรวจ                                           จำนวน ๒๐ นาย</a:t>
            </a:r>
          </a:p>
          <a:p>
            <a:r>
              <a:rPr lang="th-TH" sz="32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   - เจ้าหน้าที่พานิชย์จังหวัด                                  จำนวน ๑๕ คน</a:t>
            </a:r>
          </a:p>
          <a:p>
            <a:r>
              <a:rPr lang="th-TH" sz="32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   - เจ้าหน้าที่กรมศุลกากร                                     จำนวน ๑๕ คน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49659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514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46" y="108334"/>
            <a:ext cx="4355976" cy="32932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IMG_514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46" y="3545553"/>
            <a:ext cx="4338812" cy="32114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IMG_514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874" y="3547887"/>
            <a:ext cx="4303507" cy="32104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IMG_514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874" y="99698"/>
            <a:ext cx="4328786" cy="3272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653331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4022117290856.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556083"/>
            <a:ext cx="4337413" cy="31852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4022117385918.LI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82" y="120908"/>
            <a:ext cx="4337413" cy="32403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4022117608843.LIN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82" y="3556083"/>
            <a:ext cx="4337413" cy="31852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4022117483468.LIN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0908"/>
            <a:ext cx="4337413" cy="32403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8693280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ne 9"/>
          <p:cNvSpPr>
            <a:spLocks noChangeShapeType="1"/>
          </p:cNvSpPr>
          <p:nvPr/>
        </p:nvSpPr>
        <p:spPr bwMode="auto">
          <a:xfrm>
            <a:off x="1043608" y="3356992"/>
            <a:ext cx="7057405" cy="34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>
            <a:outerShdw dist="77251" dir="4832261" algn="ctr" rotWithShape="0">
              <a:schemeClr val="tx1">
                <a:alpha val="50000"/>
              </a:schemeClr>
            </a:outerShdw>
          </a:effectLst>
        </p:spPr>
        <p:txBody>
          <a:bodyPr/>
          <a:lstStyle/>
          <a:p>
            <a:endParaRPr lang="th-TH" dirty="0">
              <a:solidFill>
                <a:prstClr val="white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0" y="1305342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th-TH" sz="6600" b="1" dirty="0" smtClean="0">
                <a:ln w="11430"/>
                <a:solidFill>
                  <a:srgbClr val="D99437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คณะทำงานแก้ไขปัญหาการนำเข้าน้ำมันปาล์มและผลิตภัณฑ์น้ำมันปาล์ม</a:t>
            </a:r>
            <a:endParaRPr lang="th-TH" sz="6600" b="1" dirty="0">
              <a:ln w="11430"/>
              <a:solidFill>
                <a:srgbClr val="D99437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0" y="3356992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th-TH" sz="5400" b="1" spc="300" dirty="0" smtClean="0">
                <a:solidFill>
                  <a:srgbClr val="D994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(คนป.)</a:t>
            </a:r>
            <a:endParaRPr lang="th-TH" sz="5400" b="1" spc="300" dirty="0">
              <a:solidFill>
                <a:srgbClr val="D994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9" name="ตัวยึดหมายเลขภาพนิ่ง 7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</p:spPr>
        <p:txBody>
          <a:bodyPr/>
          <a:lstStyle/>
          <a:p>
            <a:fld id="{FA05B038-1926-4567-9687-920D3B71EEF7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15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76833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การประชุม </a:t>
            </a:r>
            <a:r>
              <a:rPr lang="th-TH" sz="4800" b="1" dirty="0" err="1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กนป.</a:t>
            </a:r>
            <a:r>
              <a:rPr lang="th-TH" sz="48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ครั้งที่ ๑/๒๕๕๙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6" name="สี่เหลี่ยมผืนผ้า 15"/>
          <p:cNvSpPr/>
          <p:nvPr/>
        </p:nvSpPr>
        <p:spPr>
          <a:xfrm>
            <a:off x="642910" y="2585861"/>
            <a:ext cx="72152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/>
            <a:r>
              <a:rPr lang="th-TH" sz="72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ผลการดำเนินงาน</a:t>
            </a:r>
            <a:r>
              <a:rPr lang="en-US" sz="72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7200" b="1" dirty="0" err="1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คนป.</a:t>
            </a:r>
            <a:endParaRPr lang="en-US" sz="6600" b="1" dirty="0">
              <a:solidFill>
                <a:srgbClr val="FFFF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3744218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IMG_8384.JPG"/>
          <p:cNvPicPr>
            <a:picLocks noChangeAspect="1"/>
          </p:cNvPicPr>
          <p:nvPr/>
        </p:nvPicPr>
        <p:blipFill>
          <a:blip r:embed="rId2" cstate="print">
            <a:lum bright="10000" contrast="11000"/>
          </a:blip>
          <a:srcRect r="4166" b="8333"/>
          <a:stretch>
            <a:fillRect/>
          </a:stretch>
        </p:blipFill>
        <p:spPr>
          <a:xfrm>
            <a:off x="971600" y="2222025"/>
            <a:ext cx="3456384" cy="4572202"/>
          </a:xfrm>
          <a:prstGeom prst="rect">
            <a:avLst/>
          </a:prstGeom>
        </p:spPr>
      </p:pic>
      <p:pic>
        <p:nvPicPr>
          <p:cNvPr id="13" name="รูปภาพ 2" descr="IMG_8388.JPG"/>
          <p:cNvPicPr>
            <a:picLocks noChangeAspect="1"/>
          </p:cNvPicPr>
          <p:nvPr/>
        </p:nvPicPr>
        <p:blipFill>
          <a:blip r:embed="rId3" cstate="print">
            <a:lum bright="9000" contrast="3000"/>
          </a:blip>
          <a:srcRect b="23958"/>
          <a:stretch>
            <a:fillRect/>
          </a:stretch>
        </p:blipFill>
        <p:spPr>
          <a:xfrm>
            <a:off x="4701166" y="2204864"/>
            <a:ext cx="3371296" cy="46085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20520"/>
            <a:ext cx="9144000" cy="8367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การประชุม </a:t>
            </a:r>
            <a:r>
              <a:rPr lang="th-TH" sz="4800" b="1" dirty="0" err="1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กนป.</a:t>
            </a:r>
            <a:r>
              <a:rPr lang="th-TH" sz="48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ครั้งที่ ๑/๒๕๕๙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4282" y="1006940"/>
            <a:ext cx="8643998" cy="1440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th-TH" sz="36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ประธาน กนป. ได้กรุณาลงนามแต่งตั้ง คณะทำงานแก้ไขปัญหา</a:t>
            </a:r>
          </a:p>
          <a:p>
            <a:pPr algn="ctr">
              <a:lnSpc>
                <a:spcPct val="80000"/>
              </a:lnSpc>
            </a:pPr>
            <a:r>
              <a:rPr lang="th-TH" sz="36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การนำเข้าน้ำมันปาล์มและผลิตภัณฑ์น้ำมันปาล์ม (</a:t>
            </a:r>
            <a:r>
              <a:rPr lang="th-TH" sz="3600" b="1" dirty="0" err="1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คนป.</a:t>
            </a:r>
            <a:r>
              <a:rPr lang="th-TH" sz="36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) </a:t>
            </a:r>
            <a:br>
              <a:rPr lang="th-TH" sz="36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</a:br>
            <a:endParaRPr lang="th-TH" sz="3600" b="1" dirty="0">
              <a:solidFill>
                <a:srgbClr val="FFFF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1220212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1568223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ครั้งที่ ๑ เมื่อ ๑๒ พ.ย.๕๘</a:t>
            </a:r>
            <a:endParaRPr lang="th-TH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3" name="รูปภาพ 12" descr="S__34816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2204864"/>
            <a:ext cx="2780258" cy="1850609"/>
          </a:xfrm>
          <a:prstGeom prst="rect">
            <a:avLst/>
          </a:prstGeom>
        </p:spPr>
      </p:pic>
      <p:pic>
        <p:nvPicPr>
          <p:cNvPr id="17" name="รูปภาพ 16" descr="S__348162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4437112"/>
            <a:ext cx="2818570" cy="1876111"/>
          </a:xfrm>
          <a:prstGeom prst="rect">
            <a:avLst/>
          </a:prstGeom>
        </p:spPr>
      </p:pic>
      <p:pic>
        <p:nvPicPr>
          <p:cNvPr id="14" name="รูปภาพ 11" descr="S__348162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5436096" y="2204864"/>
            <a:ext cx="2736304" cy="1800200"/>
          </a:xfrm>
          <a:prstGeom prst="rect">
            <a:avLst/>
          </a:prstGeom>
        </p:spPr>
      </p:pic>
      <p:pic>
        <p:nvPicPr>
          <p:cNvPr id="15" name="รูปภาพ 12" descr="S__348162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5436096" y="4437112"/>
            <a:ext cx="2736304" cy="187220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72000" y="1568223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ครั้งที่ ๒ เมื่อ ๙ ธ.ค.๕๘</a:t>
            </a:r>
            <a:endParaRPr lang="th-TH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628800"/>
            <a:ext cx="0" cy="4680520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การประชุม </a:t>
            </a:r>
            <a:r>
              <a:rPr lang="th-TH" sz="4800" b="1" dirty="0" err="1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กนป.</a:t>
            </a:r>
            <a:r>
              <a:rPr lang="th-TH" sz="48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ครั้งที่ ๑/๒๕๕๙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28794" y="857232"/>
            <a:ext cx="5500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คนป.</a:t>
            </a:r>
            <a:r>
              <a:rPr lang="th-TH" sz="4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ได้จัดการประชุม จำนวน ๒ ครั้ง </a:t>
            </a:r>
            <a:endParaRPr lang="th-TH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178435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รูปภาพ 14" descr="IMG_8391.JPG"/>
          <p:cNvPicPr>
            <a:picLocks noChangeAspect="1"/>
          </p:cNvPicPr>
          <p:nvPr/>
        </p:nvPicPr>
        <p:blipFill>
          <a:blip r:embed="rId2" cstate="print"/>
          <a:srcRect r="2777"/>
          <a:stretch>
            <a:fillRect/>
          </a:stretch>
        </p:blipFill>
        <p:spPr>
          <a:xfrm>
            <a:off x="1260580" y="2276872"/>
            <a:ext cx="3187920" cy="4464496"/>
          </a:xfrm>
          <a:prstGeom prst="rect">
            <a:avLst/>
          </a:prstGeom>
        </p:spPr>
      </p:pic>
      <p:pic>
        <p:nvPicPr>
          <p:cNvPr id="3" name="รูปภาพ 1" descr="IMG_8392.JPG"/>
          <p:cNvPicPr>
            <a:picLocks noChangeAspect="1"/>
          </p:cNvPicPr>
          <p:nvPr/>
        </p:nvPicPr>
        <p:blipFill>
          <a:blip r:embed="rId3" cstate="print">
            <a:lum bright="9000" contrast="14000"/>
          </a:blip>
          <a:srcRect b="4166"/>
          <a:stretch>
            <a:fillRect/>
          </a:stretch>
        </p:blipFill>
        <p:spPr>
          <a:xfrm>
            <a:off x="4696300" y="2286686"/>
            <a:ext cx="3311568" cy="44546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512" y="942787"/>
            <a:ext cx="8712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แต่งตั้งชุดปฏิบัติการบูรณาการบังคับใช้กฎหมาย</a:t>
            </a:r>
            <a:br>
              <a:rPr lang="th-TH" sz="36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</a:br>
            <a:r>
              <a:rPr lang="th-TH" sz="36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เพื่อการป้องกันและปราบปรามการลักลอบนำเข้าน้ำมันปาล์ม </a:t>
            </a:r>
            <a:endParaRPr lang="th-TH" sz="3600" b="1" dirty="0">
              <a:solidFill>
                <a:srgbClr val="FFFF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การประชุม </a:t>
            </a:r>
            <a:r>
              <a:rPr lang="th-TH" sz="4800" b="1" dirty="0" err="1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กนป.</a:t>
            </a:r>
            <a:r>
              <a:rPr lang="th-TH" sz="48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ครั้งที่ ๑/๒๕๕๙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178435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699452"/>
            <a:ext cx="9144000" cy="1449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th-TH" sz="5400" b="1" dirty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กำหนดมาตรการป้องกันและปราบ</a:t>
            </a:r>
            <a:r>
              <a:rPr lang="th-TH" sz="54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ปราม</a:t>
            </a:r>
            <a:endParaRPr lang="th-TH" sz="5400" b="1" dirty="0">
              <a:solidFill>
                <a:srgbClr val="FFFF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  <a:p>
            <a:pPr algn="ctr">
              <a:lnSpc>
                <a:spcPct val="80000"/>
              </a:lnSpc>
            </a:pPr>
            <a:r>
              <a:rPr lang="th-TH" sz="54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การ</a:t>
            </a:r>
            <a:r>
              <a:rPr lang="th-TH" sz="5400" b="1" dirty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ลักลอบนำ</a:t>
            </a:r>
            <a:r>
              <a:rPr lang="th-TH" sz="54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เข้าน้ำมัน</a:t>
            </a:r>
            <a:r>
              <a:rPr lang="th-TH" sz="5400" b="1" dirty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ปาล์ม</a:t>
            </a:r>
            <a:endParaRPr lang="th-TH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8435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148478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th-TH" sz="40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ให้ด่านศุลกากรเพิ่มความเข้ม</a:t>
            </a:r>
            <a:r>
              <a:rPr lang="th-TH" sz="4000" b="1" dirty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งวด</a:t>
            </a:r>
            <a:r>
              <a:rPr lang="th-TH" sz="40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การตรวจจราการผ่าน</a:t>
            </a:r>
            <a:r>
              <a:rPr lang="th-TH" sz="40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แดน</a:t>
            </a:r>
            <a:endParaRPr lang="th-TH" sz="4000" b="1" dirty="0">
              <a:solidFill>
                <a:srgbClr val="FFFF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" name="Rectangle 6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TH SarabunPSK" pitchFamily="34" charset="-34"/>
                <a:cs typeface="TH SarabunPSK" pitchFamily="34" charset="-34"/>
              </a:rPr>
              <a:t>๑ มาตรการป้องกัน</a:t>
            </a:r>
          </a:p>
        </p:txBody>
      </p:sp>
      <p:pic>
        <p:nvPicPr>
          <p:cNvPr id="3" name="Picture 2" descr="Image.asp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3" y="3490956"/>
            <a:ext cx="4417862" cy="3279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20395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354" y="3472148"/>
            <a:ext cx="4413004" cy="33125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9856543" y="4805290"/>
            <a:ext cx="184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52793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131347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th-TH" sz="40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ให้</a:t>
            </a:r>
            <a:r>
              <a:rPr lang="th-TH" sz="40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กรมการค้าภายในกระทรวงพานิชย์เข้า</a:t>
            </a:r>
            <a:r>
              <a:rPr lang="th-TH" sz="4000" b="1" dirty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ตรวจสอบ</a:t>
            </a:r>
            <a:r>
              <a:rPr lang="th-TH" sz="40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บัญชีและ</a:t>
            </a:r>
          </a:p>
          <a:p>
            <a:pPr marL="514350" indent="-514350" algn="ctr"/>
            <a:r>
              <a:rPr lang="th-TH" sz="40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สต็อกน้ำมันปาล์มของผู้ประกอบการ</a:t>
            </a:r>
          </a:p>
        </p:txBody>
      </p:sp>
      <p:sp>
        <p:nvSpPr>
          <p:cNvPr id="4" name="Rectangle 6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TH SarabunPSK" pitchFamily="34" charset="-34"/>
                <a:cs typeface="TH SarabunPSK" pitchFamily="34" charset="-34"/>
              </a:rPr>
              <a:t>๑ มาตรการป้องกัน</a:t>
            </a:r>
          </a:p>
        </p:txBody>
      </p:sp>
      <p:pic>
        <p:nvPicPr>
          <p:cNvPr id="2" name="Picture 1" descr="ba8105ffcbf1e654523b3092c0b2fd33_X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3573016"/>
            <a:ext cx="4427984" cy="31785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28321ba8f3530fc856783a3123dd44c_X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573016"/>
            <a:ext cx="4392488" cy="31568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6529026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90872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th-TH" sz="36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หน่วยงานบูรณาการรับผิดชอบหลักได้แก่ กรมศุลกากร , </a:t>
            </a:r>
            <a:r>
              <a:rPr lang="th-TH" sz="36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กรม</a:t>
            </a:r>
            <a:r>
              <a:rPr lang="th-TH" sz="36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การค้า</a:t>
            </a:r>
            <a:r>
              <a:rPr lang="th-TH" sz="36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ภายใน กระทรวง</a:t>
            </a:r>
            <a:r>
              <a:rPr lang="th-TH" sz="36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พานิชย์ และหน่วยงานด้านความมั่นคง ทหาร ตำรวจ และหน่วยงานที่เกี่ยวข้องให้การสนับสนุนโดย มีผลการปฏิบัติในห้วงที่ผ่านมาสรุปได้ดังนี้</a:t>
            </a:r>
          </a:p>
        </p:txBody>
      </p:sp>
      <p:sp>
        <p:nvSpPr>
          <p:cNvPr id="4" name="Rectangle 6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TH SarabunPSK" pitchFamily="34" charset="-34"/>
                <a:cs typeface="TH SarabunPSK" pitchFamily="34" charset="-34"/>
              </a:rPr>
              <a:t>๒ มาตรการปราบปราม</a:t>
            </a:r>
          </a:p>
        </p:txBody>
      </p:sp>
      <p:pic>
        <p:nvPicPr>
          <p:cNvPr id="2" name="Picture 1" descr="559000000224804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573016"/>
            <a:ext cx="4248472" cy="3096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14521668641452166979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644" y="3573016"/>
            <a:ext cx="4355976" cy="31181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178435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6673</TotalTime>
  <Words>529</Words>
  <Application>Microsoft Macintosh PowerPoint</Application>
  <PresentationFormat>On-screen Show (4:3)</PresentationFormat>
  <Paragraphs>84</Paragraphs>
  <Slides>15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1_Apex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DOCA</dc:creator>
  <cp:lastModifiedBy>Jeerawat Wongchanna</cp:lastModifiedBy>
  <cp:revision>622</cp:revision>
  <cp:lastPrinted>2016-03-14T03:14:05Z</cp:lastPrinted>
  <dcterms:created xsi:type="dcterms:W3CDTF">2013-09-04T08:20:21Z</dcterms:created>
  <dcterms:modified xsi:type="dcterms:W3CDTF">2016-03-14T09:28:43Z</dcterms:modified>
</cp:coreProperties>
</file>